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54" r:id="rId1"/>
    <p:sldMasterId id="2147485455" r:id="rId2"/>
    <p:sldMasterId id="2147485456" r:id="rId3"/>
    <p:sldMasterId id="2147485457" r:id="rId4"/>
  </p:sldMasterIdLst>
  <p:notesMasterIdLst>
    <p:notesMasterId r:id="rId87"/>
  </p:notesMasterIdLst>
  <p:handoutMasterIdLst>
    <p:handoutMasterId r:id="rId88"/>
  </p:handoutMasterIdLst>
  <p:sldIdLst>
    <p:sldId id="257" r:id="rId5"/>
    <p:sldId id="258" r:id="rId6"/>
    <p:sldId id="316" r:id="rId7"/>
    <p:sldId id="331" r:id="rId8"/>
    <p:sldId id="333" r:id="rId9"/>
    <p:sldId id="332" r:id="rId10"/>
    <p:sldId id="334" r:id="rId11"/>
    <p:sldId id="335" r:id="rId12"/>
    <p:sldId id="336" r:id="rId13"/>
    <p:sldId id="337" r:id="rId14"/>
    <p:sldId id="338" r:id="rId15"/>
    <p:sldId id="409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406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82" r:id="rId61"/>
    <p:sldId id="383" r:id="rId62"/>
    <p:sldId id="384" r:id="rId63"/>
    <p:sldId id="385" r:id="rId64"/>
    <p:sldId id="386" r:id="rId65"/>
    <p:sldId id="387" r:id="rId66"/>
    <p:sldId id="388" r:id="rId67"/>
    <p:sldId id="389" r:id="rId68"/>
    <p:sldId id="390" r:id="rId69"/>
    <p:sldId id="391" r:id="rId70"/>
    <p:sldId id="392" r:id="rId71"/>
    <p:sldId id="393" r:id="rId72"/>
    <p:sldId id="394" r:id="rId73"/>
    <p:sldId id="395" r:id="rId74"/>
    <p:sldId id="396" r:id="rId75"/>
    <p:sldId id="397" r:id="rId76"/>
    <p:sldId id="398" r:id="rId77"/>
    <p:sldId id="399" r:id="rId78"/>
    <p:sldId id="400" r:id="rId79"/>
    <p:sldId id="401" r:id="rId80"/>
    <p:sldId id="402" r:id="rId81"/>
    <p:sldId id="403" r:id="rId82"/>
    <p:sldId id="404" r:id="rId83"/>
    <p:sldId id="405" r:id="rId84"/>
    <p:sldId id="407" r:id="rId85"/>
    <p:sldId id="408" r:id="rId8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9D7C5-789A-20FE-79A3-38A6E77F26D4}" v="74" dt="2019-11-08T09:15:27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14C1-2863-45BA-A7C5-D5EA3C3D4C30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20B9-F693-4639-BB27-7B1AD87C61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42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C85-90F6-445D-9B5B-8ABB00FB3043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6B34-ED2F-4269-81E8-097D50C9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6400" cy="3086100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035" cy="3601085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2435" cy="459105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10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93887652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11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87853302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12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79981707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13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450148841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14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53937546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15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97459250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16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57579614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17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410491684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18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68738820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1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19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83159261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20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4129647994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21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62534684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22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13332442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23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27632364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24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81670985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25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425952285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26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58200024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27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89124898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28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92657044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2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29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097945997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30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82626875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31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47687098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32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71995587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33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43445902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34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761200032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35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63060830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36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323397044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37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651851271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38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729425531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3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39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411567415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75898315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40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93995984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41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8176399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42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55120281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43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12647087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44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379225737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45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91765264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46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67311048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47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94368250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48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472586084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4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49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81393240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785520077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50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27179031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51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64759633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52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10584910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53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997576597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54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697340671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55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46249957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56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01532725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57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40750345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58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587375297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5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59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77815675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62060988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60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78119228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61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5439548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62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87873677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63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8012281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64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74709948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65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89624235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66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25275812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67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845538562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68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35371618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6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69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38193446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28381648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70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58776864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71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063927645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72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72278268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3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73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668164719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4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74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421806178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5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75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1830174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6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76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29230298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7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77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562739940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78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070859021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7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79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1703494197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8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8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4028705546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80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80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251016981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81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numCol="1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numCol="1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81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188822058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82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82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635300662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notesSlides/notesSlide9.xml><?xml version="1.0" encoding="utf-8"?>
<mc:AlternateContent xmlns:mc="http://schemas.openxmlformats.org/markup-compatibility/2006" xmlns:p14="http://schemas.microsoft.com/office/powerpoint/2010/main">
  <mc:Choice Requires="p14">
    <p:notes xmlns:a="http://schemas.openxmlformats.org/drawingml/2006/main" xmlns:r="http://schemas.openxmlformats.org/officeDocument/2006/relationships" xmlns:p="http://schemas.openxmlformats.org/presentationml/2006/main">
      <p:cSld>
        <p:spTree>
          <p:nvGrpSpPr>
            <p:cNvPr id="1" name="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  <p:sp>
            <p:nvSpPr>
              <p:cNvPr id="2" name="온라인 이미지 개체 틀 1"/>
              <p:cNvSpPr>
                <a:spLocks noGrp="1" noRot="1" noChangeAspect="1"/>
              </p:cNvSpPr>
              <p:nvPr>
                <p:ph type="sldImg"/>
              </p:nvPr>
            </p:nvSpPr>
            <p:spPr>
              <a:xfrm>
                <a:off x="685800" y="1143000"/>
                <a:ext cx="5487988" cy="3087688"/>
              </a:xfrm>
              <a:prstGeom prst="rect">
                <a:avLst/>
              </a:prstGeom>
              <a:noFill/>
              <a:ln w="12700" cap="flat" cmpd="sng">
                <a:solidFill>
                  <a:srgbClr val="000000">
                    <a:alpha val="100000"/>
                  </a:srgbClr>
                </a:solidFill>
                <a:prstDash val="solid"/>
              </a:ln>
            </p:spPr>
            <p:txBody>
              <a:bodyPr vert="horz" wrap="square" lIns="0" tIns="0" rIns="0" bIns="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3" name="텍스트 개체 틀 2"/>
              <p:cNvSpPr txBox="1">
                <a:spLocks noGrp="1"/>
              </p:cNvSpPr>
              <p:nvPr>
                <p:ph type="body"/>
              </p:nvPr>
            </p:nvSpPr>
            <p:spPr>
              <a:xfrm>
                <a:off x="685800" y="4400550"/>
                <a:ext cx="5487670" cy="3601720"/>
              </a:xfrm>
              <a:prstGeom prst="rect">
                <a:avLst/>
              </a:prstGeom>
            </p:spPr>
            <p:txBody>
              <a:bodyPr vert="horz" wrap="square" lIns="91440" tIns="45720" rIns="91440" bIns="45720" anchor="t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/>
              </a:p>
            </p:txBody>
          </p:sp>
          <p:sp>
            <p:nvSpPr>
              <p:cNvPr id="4" name="슬라이드 번호 개체 틀 3"/>
              <p:cNvSpPr txBox="1">
                <a:spLocks noGrp="1"/>
              </p:cNvSpPr>
              <p:nvPr>
                <p:ph type="sldNum"/>
              </p:nvPr>
            </p:nvSpPr>
            <p:spPr>
              <a:xfrm>
                <a:off x="3884930" y="8685530"/>
                <a:ext cx="2973070" cy="459740"/>
              </a:xfrm>
              <a:prstGeom prst="rect">
                <a:avLst/>
              </a:prstGeom>
            </p:spPr>
            <p:txBody>
              <a:bodyPr vert="horz" wrap="square" lIns="91440" tIns="45720" rIns="91440" bIns="45720" anchor="b">
                <a:noAutofit/>
              </a:bodyPr>
              <a:lstStyle/>
              <a:p>
                <a:pPr marL="0" indent="0" defTabSz="5080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fld id="{B9320F77-B9A0-41C5-862A-B4B631284C64}" type="slidenum">
                  <a:rPr lang="en-US" altLang="ko-KR" sz="1200">
                    <a:latin typeface="맑은 고딕" charset="0"/>
                    <a:ea typeface="맑은 고딕" charset="0"/>
                  </a:rPr>
                  <a:t>9</a:t>
                </a:fld>
                <a:endParaRPr lang="en-US" altLang="ko-KR" sz="1200">
                  <a:latin typeface="맑은 고딕" charset="0"/>
                  <a:ea typeface="맑은 고딕" charset="0"/>
                </a:endParaRPr>
              </a:p>
            </p:txBody>
          </p:sp>
        </p:spTree>
        <p:extLst>
          <p:ext uri="{BB962C8B-B14F-4D97-AF65-F5344CB8AC3E}">
            <p14:creationId val="3372734613"/>
          </p:ext>
        </p:extLst>
      </p:cSld>
      <p:clrMapOvr>
        <a:masterClrMapping/>
      </p:clrMapOvr>
    </p:notes>
  </mc:Choice>
  <mc:Fallback xmlns:p14="http://schemas.microsoft.com/office/powerpoint/2010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>
    <p:transition spd="slow"/>
  </mc:Fallback>
</mc:AlternateConten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4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6235" cy="435229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5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215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215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11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부제목 2"/>
          <p:cNvSpPr txBox="1">
            <a:spLocks noGrp="1"/>
          </p:cNvSpPr>
          <p:nvPr>
            <p:ph type="subTitle"/>
          </p:nvPr>
        </p:nvSpPr>
        <p:spPr>
          <a:xfrm>
            <a:off x="1524000" y="360235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클릭하여 마스터 부제목 스타일 편집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1850" y="1710055"/>
            <a:ext cx="10516235" cy="28530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831850" y="4589780"/>
            <a:ext cx="10516235" cy="15005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840105" y="1681480"/>
            <a:ext cx="5158105" cy="8242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840105" y="2505075"/>
            <a:ext cx="5158105" cy="3685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/>
          </p:nvPr>
        </p:nvSpPr>
        <p:spPr>
          <a:xfrm>
            <a:off x="6172200" y="1681480"/>
            <a:ext cx="5184140" cy="8242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6" name="내용 개체 틀 5"/>
          <p:cNvSpPr txBox="1">
            <a:spLocks noGrp="1"/>
          </p:cNvSpPr>
          <p:nvPr>
            <p:ph/>
          </p:nvPr>
        </p:nvSpPr>
        <p:spPr>
          <a:xfrm>
            <a:off x="6172200" y="2505075"/>
            <a:ext cx="5184140" cy="3685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7" name="날짜 개체 틀 6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8" name="바닥글 개체 틀 7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9" name="슬라이드 번호 개체 틀 8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날짜 개체 틀 2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3" name="바닥글 개체 틀 2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659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그림 개체 틀 2"/>
          <p:cNvSpPr txBox="1">
            <a:spLocks noGrp="1"/>
          </p:cNvSpPr>
          <p:nvPr>
            <p:ph type="pic"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724900" y="365125"/>
            <a:ext cx="2629535" cy="581279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838200" y="365125"/>
            <a:ext cx="7734935" cy="581279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4635" cy="23882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부제목 2"/>
          <p:cNvSpPr txBox="1">
            <a:spLocks noGrp="1"/>
          </p:cNvSpPr>
          <p:nvPr>
            <p:ph type="subTitle"/>
          </p:nvPr>
        </p:nvSpPr>
        <p:spPr>
          <a:xfrm>
            <a:off x="1524000" y="360235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클릭하여 마스터 부제목 스타일 편집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>
                <a:latin typeface="맑은 고딕" charset="0"/>
                <a:ea typeface="맑은 고딕" charset="0"/>
              </a:rPr>
              <a:t>2020-03-06</a:t>
            </a:fld>
            <a:endParaRPr lang="ko-KR" altLang="en-US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1850" y="1710055"/>
            <a:ext cx="10516235" cy="285305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831850" y="4589780"/>
            <a:ext cx="10516235" cy="150050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840105" y="1681480"/>
            <a:ext cx="5158105" cy="8242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840105" y="2505075"/>
            <a:ext cx="5158105" cy="3685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/>
          </p:nvPr>
        </p:nvSpPr>
        <p:spPr>
          <a:xfrm>
            <a:off x="6172200" y="1681480"/>
            <a:ext cx="5184140" cy="8242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6" name="내용 개체 틀 5"/>
          <p:cNvSpPr txBox="1">
            <a:spLocks noGrp="1"/>
          </p:cNvSpPr>
          <p:nvPr>
            <p:ph/>
          </p:nvPr>
        </p:nvSpPr>
        <p:spPr>
          <a:xfrm>
            <a:off x="6172200" y="2505075"/>
            <a:ext cx="5184140" cy="3685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7" name="날짜 개체 틀 6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8" name="바닥글 개체 틀 7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9" name="슬라이드 번호 개체 틀 8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날짜 개체 틀 2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3" name="바닥글 개체 틀 2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657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그림 개체 틀 2"/>
          <p:cNvSpPr txBox="1">
            <a:spLocks noGrp="1"/>
          </p:cNvSpPr>
          <p:nvPr>
            <p:ph type="pic"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724900" y="365125"/>
            <a:ext cx="2629535" cy="581279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838200" y="365125"/>
            <a:ext cx="7734935" cy="581279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1524000" y="1122680"/>
            <a:ext cx="9145270" cy="238887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부제목 2"/>
          <p:cNvSpPr txBox="1">
            <a:spLocks noGrp="1"/>
          </p:cNvSpPr>
          <p:nvPr>
            <p:ph type="subTitle"/>
          </p:nvPr>
        </p:nvSpPr>
        <p:spPr>
          <a:xfrm>
            <a:off x="1524000" y="3602355"/>
            <a:ext cx="9145270" cy="16567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클릭하여 마스터 부제목 스타일 편집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800">
                <a:latin typeface="맑은 고딕" charset="0"/>
                <a:ea typeface="맑은 고딕" charset="0"/>
              </a:rPr>
              <a:t>2020-03-06</a:t>
            </a:fld>
            <a:endParaRPr lang="ko-KR" altLang="en-US" sz="18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1850" y="1710055"/>
            <a:ext cx="10516870" cy="285369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831850" y="4589780"/>
            <a:ext cx="10516870" cy="15011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838200" y="1825625"/>
            <a:ext cx="5182870" cy="435292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6172200" y="1825625"/>
            <a:ext cx="5182870" cy="435292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840105" y="1681480"/>
            <a:ext cx="5158740" cy="82486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4" name="내용 개체 틀 3"/>
          <p:cNvSpPr txBox="1">
            <a:spLocks noGrp="1"/>
          </p:cNvSpPr>
          <p:nvPr>
            <p:ph/>
          </p:nvPr>
        </p:nvSpPr>
        <p:spPr>
          <a:xfrm>
            <a:off x="840105" y="2505075"/>
            <a:ext cx="5158740" cy="36861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5" name="텍스트 개체 틀 4"/>
          <p:cNvSpPr txBox="1">
            <a:spLocks noGrp="1"/>
          </p:cNvSpPr>
          <p:nvPr>
            <p:ph type="body"/>
          </p:nvPr>
        </p:nvSpPr>
        <p:spPr>
          <a:xfrm>
            <a:off x="6172200" y="1681480"/>
            <a:ext cx="5184775" cy="82486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6" name="내용 개체 틀 5"/>
          <p:cNvSpPr txBox="1">
            <a:spLocks noGrp="1"/>
          </p:cNvSpPr>
          <p:nvPr>
            <p:ph/>
          </p:nvPr>
        </p:nvSpPr>
        <p:spPr>
          <a:xfrm>
            <a:off x="6172200" y="2505075"/>
            <a:ext cx="5184775" cy="36861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7" name="날짜 개체 틀 6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8" name="바닥글 개체 틀 7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9" name="슬라이드 번호 개체 틀 8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날짜 개체 틀 2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3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슬라이드 번호 개체 틀 4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481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3" name="바닥글 개체 틀 2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4" name="슬라이드 번호 개체 틀 3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3190" cy="160147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/>
          </p:nvPr>
        </p:nvSpPr>
        <p:spPr>
          <a:xfrm>
            <a:off x="5183505" y="987425"/>
            <a:ext cx="6173470" cy="487489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32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840105" y="2057400"/>
            <a:ext cx="3933190" cy="38131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3190" cy="160147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그림 개체 틀 2"/>
          <p:cNvSpPr txBox="1">
            <a:spLocks noGrp="1"/>
          </p:cNvSpPr>
          <p:nvPr>
            <p:ph type="pic"/>
          </p:nvPr>
        </p:nvSpPr>
        <p:spPr>
          <a:xfrm>
            <a:off x="5183505" y="987425"/>
            <a:ext cx="6173470" cy="4874895"/>
          </a:xfrm>
          <a:prstGeom prst="rect">
            <a:avLst/>
          </a:prstGeom>
        </p:spPr>
      </p:sp>
      <p:sp>
        <p:nvSpPr>
          <p:cNvPr id="4" name="텍스트 개체 틀 3"/>
          <p:cNvSpPr txBox="1">
            <a:spLocks noGrp="1"/>
          </p:cNvSpPr>
          <p:nvPr>
            <p:ph type="body"/>
          </p:nvPr>
        </p:nvSpPr>
        <p:spPr>
          <a:xfrm>
            <a:off x="840105" y="2057400"/>
            <a:ext cx="3933190" cy="38131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>
                <a:latin typeface="맑은 고딕" charset="0"/>
                <a:ea typeface="맑은 고딕" charset="0"/>
              </a:rPr>
              <a:t>마스터 텍스트 스타일 편집</a:t>
            </a:r>
          </a:p>
        </p:txBody>
      </p:sp>
      <p:sp>
        <p:nvSpPr>
          <p:cNvPr id="5" name="날짜 개체 틀 4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5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6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7505" cy="132778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838200" y="1825625"/>
            <a:ext cx="10517505" cy="435356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 txBox="1">
            <a:spLocks noGrp="1"/>
          </p:cNvSpPr>
          <p:nvPr>
            <p:ph type="title" orient="vert"/>
          </p:nvPr>
        </p:nvSpPr>
        <p:spPr>
          <a:xfrm>
            <a:off x="8724900" y="365125"/>
            <a:ext cx="2630170" cy="581342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세로 텍스트 개체 틀 2"/>
          <p:cNvSpPr txBox="1">
            <a:spLocks noGrp="1"/>
          </p:cNvSpPr>
          <p:nvPr>
            <p:ph type="body" orient="vert"/>
          </p:nvPr>
        </p:nvSpPr>
        <p:spPr>
          <a:xfrm>
            <a:off x="838200" y="365125"/>
            <a:ext cx="7735570" cy="581342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7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5105" cy="36703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105" y="1681480"/>
            <a:ext cx="5157470" cy="8235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480"/>
            <a:ext cx="5183505" cy="8235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07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9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6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4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59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09F3-42FA-4000-BA19-9FDED2BD3142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4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72" r:id="rId2"/>
    <p:sldLayoutId id="2147485373" r:id="rId3"/>
    <p:sldLayoutId id="2147485374" r:id="rId4"/>
    <p:sldLayoutId id="2147485375" r:id="rId5"/>
    <p:sldLayoutId id="2147485376" r:id="rId6"/>
    <p:sldLayoutId id="2147485377" r:id="rId7"/>
    <p:sldLayoutId id="2147485378" r:id="rId8"/>
    <p:sldLayoutId id="2147485379" r:id="rId9"/>
    <p:sldLayoutId id="2147485380" r:id="rId10"/>
    <p:sldLayoutId id="214748538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/>
        <a:buChar char="•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/>
        <a:buChar char="•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870" cy="132715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텍스트 개체 틀 2"/>
          <p:cNvSpPr txBox="1">
            <a:spLocks noGrp="1"/>
          </p:cNvSpPr>
          <p:nvPr>
            <p:ph type="body"/>
          </p:nvPr>
        </p:nvSpPr>
        <p:spPr>
          <a:xfrm>
            <a:off x="838200" y="1825625"/>
            <a:ext cx="10516870" cy="435292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800">
                <a:latin typeface="맑은 고딕" charset="0"/>
                <a:ea typeface="맑은 고딕" charset="0"/>
              </a:rPr>
              <a:t>마스터 텍스트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날짜 개체 틀 3"/>
          <p:cNvSpPr txBox="1">
            <a:spLocks noGrp="1"/>
          </p:cNvSpPr>
          <p:nvPr>
            <p:ph type="dt"/>
          </p:nvPr>
        </p:nvSpPr>
        <p:spPr>
          <a:xfrm>
            <a:off x="8382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 lang="ko-KR" altLang="en-US" sz="1200">
                <a:latin typeface="맑은 고딕" charset="0"/>
                <a:ea typeface="맑은 고딕" charset="0"/>
              </a:rPr>
              <a:t>2020-03-06</a:t>
            </a:fld>
            <a:endParaRPr lang="ko-KR" altLang="en-US" sz="1200"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4"/>
          <p:cNvSpPr txBox="1">
            <a:spLocks noGrp="1"/>
          </p:cNvSpPr>
          <p:nvPr>
            <p:ph type="ftr"/>
          </p:nvPr>
        </p:nvSpPr>
        <p:spPr>
          <a:xfrm>
            <a:off x="4038600" y="6356350"/>
            <a:ext cx="41160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5"/>
          <p:cNvSpPr txBox="1">
            <a:spLocks noGrp="1"/>
          </p:cNvSpPr>
          <p:nvPr>
            <p:ph type="sldNum"/>
          </p:nvPr>
        </p:nvSpPr>
        <p:spPr>
          <a:xfrm>
            <a:off x="8610600" y="6356350"/>
            <a:ext cx="2744470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>
                <a:latin typeface="맑은 고딕" charset="0"/>
                <a:ea typeface="맑은 고딕" charset="0"/>
              </a:rPr>
              <a:t>‹#›</a:t>
            </a:fld>
            <a:endParaRPr lang="en-US" altLang="ko-KR" sz="1200">
              <a:latin typeface="맑은 고딕" charset="0"/>
              <a:ea typeface="맑은 고딕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/>
        <a:buChar char="•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838200" y="2762250"/>
            <a:ext cx="10521950" cy="133223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 fontScale="90000"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dirty="0">
                <a:solidFill>
                  <a:srgbClr val="A50021"/>
                </a:solidFill>
                <a:latin typeface="맑은 고딕" charset="0"/>
                <a:ea typeface="맑은 고딕" charset="0"/>
              </a:rPr>
              <a:t>Dr.</a:t>
            </a:r>
            <a:r>
              <a:rPr lang="ko-KR" altLang="en-US" sz="4800" dirty="0">
                <a:solidFill>
                  <a:srgbClr val="A5002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4800" dirty="0">
                <a:solidFill>
                  <a:srgbClr val="A50021"/>
                </a:solidFill>
                <a:latin typeface="맑은 고딕" charset="0"/>
                <a:ea typeface="맑은 고딕" charset="0"/>
              </a:rPr>
              <a:t>Quant</a:t>
            </a:r>
            <a:br>
              <a:rPr lang="en-US" altLang="ko-KR" sz="4800" dirty="0">
                <a:solidFill>
                  <a:srgbClr val="A50021"/>
                </a:solidFill>
                <a:latin typeface="맑은 고딕" charset="0"/>
                <a:ea typeface="맑은 고딕" charset="0"/>
              </a:rPr>
            </a:br>
            <a:r>
              <a:rPr lang="ko-KR" altLang="en-US" sz="4800" dirty="0" err="1">
                <a:solidFill>
                  <a:srgbClr val="A50021"/>
                </a:solidFill>
                <a:latin typeface="맑은 고딕" charset="0"/>
                <a:ea typeface="맑은 고딕" charset="0"/>
              </a:rPr>
              <a:t>젠문가</a:t>
            </a:r>
            <a:r>
              <a:rPr lang="ko-KR" altLang="en-US" sz="4800" dirty="0">
                <a:solidFill>
                  <a:srgbClr val="A50021"/>
                </a:solidFill>
                <a:latin typeface="맑은 고딕" charset="0"/>
                <a:ea typeface="맑은 고딕" charset="0"/>
              </a:rPr>
              <a:t> 강의 오리엔테이션</a:t>
            </a:r>
          </a:p>
        </p:txBody>
      </p:sp>
      <p:sp>
        <p:nvSpPr>
          <p:cNvPr id="2" name="도형 1"/>
          <p:cNvSpPr>
            <a:spLocks/>
          </p:cNvSpPr>
          <p:nvPr/>
        </p:nvSpPr>
        <p:spPr>
          <a:xfrm flipH="1">
            <a:off x="7874000" y="4699000"/>
            <a:ext cx="4321175" cy="2161540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10800000" flipH="1">
            <a:off x="3175" y="7620"/>
            <a:ext cx="4321175" cy="2161540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도형 3"/>
          <p:cNvSpPr>
            <a:spLocks/>
          </p:cNvSpPr>
          <p:nvPr/>
        </p:nvSpPr>
        <p:spPr>
          <a:xfrm>
            <a:off x="0" y="4699000"/>
            <a:ext cx="10801350" cy="2161540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도형 4"/>
          <p:cNvSpPr>
            <a:spLocks/>
          </p:cNvSpPr>
          <p:nvPr/>
        </p:nvSpPr>
        <p:spPr>
          <a:xfrm rot="10800000">
            <a:off x="1389380" y="-6985"/>
            <a:ext cx="10801350" cy="2161540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cxnSp>
        <p:nvCxnSpPr>
          <p:cNvPr id="6" name="도형 5"/>
          <p:cNvCxnSpPr/>
          <p:nvPr/>
        </p:nvCxnSpPr>
        <p:spPr>
          <a:xfrm>
            <a:off x="0" y="4540250"/>
            <a:ext cx="10801350" cy="216154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도형 6"/>
          <p:cNvCxnSpPr/>
          <p:nvPr/>
        </p:nvCxnSpPr>
        <p:spPr>
          <a:xfrm>
            <a:off x="1405255" y="151130"/>
            <a:ext cx="10801350" cy="216154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/>
          <p:cNvSpPr txBox="1">
            <a:spLocks noGrp="1"/>
          </p:cNvSpPr>
          <p:nvPr>
            <p:ph type="title" idx="1"/>
          </p:nvPr>
        </p:nvSpPr>
        <p:spPr>
          <a:xfrm>
            <a:off x="6100445" y="4438650"/>
            <a:ext cx="4165600" cy="110617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0" strike="noStrike" cap="none" dirty="0">
                <a:solidFill>
                  <a:srgbClr val="A50021"/>
                </a:solidFill>
                <a:latin typeface="맑은 고딕" charset="0"/>
                <a:ea typeface="맑은 고딕" charset="0"/>
              </a:rPr>
              <a:t>Dr. Quant</a:t>
            </a:r>
            <a:endParaRPr lang="ko-KR" altLang="en-US" sz="3600" b="0" strike="noStrike" cap="none" dirty="0"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 err="1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젠포트란</a:t>
            </a:r>
            <a:r>
              <a:rPr lang="en-US" altLang="ko-KR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?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6566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57C758C-258A-4C10-8578-A48F91FC3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52" y="990600"/>
            <a:ext cx="7353870" cy="57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 err="1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젠포트란</a:t>
            </a:r>
            <a:r>
              <a:rPr lang="en-US" altLang="ko-KR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?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6566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0BAB814-1C2F-4C5C-9C36-B5E7C58C0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102" y="1199178"/>
            <a:ext cx="7125970" cy="54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 err="1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젠포트란</a:t>
            </a:r>
            <a:r>
              <a:rPr lang="en-US" altLang="ko-KR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?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6566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1718BA-DEED-4657-AE6D-84AD37B0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39" y="990600"/>
            <a:ext cx="8039585" cy="56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 err="1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젠포트란</a:t>
            </a:r>
            <a:r>
              <a:rPr lang="en-US" altLang="ko-KR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?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2595647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 algn="l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백테스트 결과→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젠트레이더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연동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한 아이디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– 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다섯 개의 전략 운용 가능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전략당 하나의 계좌 필요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분산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그리고 또 분산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838200" y="2456815"/>
            <a:ext cx="10522585" cy="1959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dirty="0">
                <a:solidFill>
                  <a:srgbClr val="A50021"/>
                </a:solidFill>
                <a:latin typeface="맑은 고딕" charset="0"/>
                <a:ea typeface="맑은 고딕" charset="0"/>
              </a:rPr>
              <a:t>강의 소개</a:t>
            </a:r>
          </a:p>
        </p:txBody>
      </p:sp>
      <p:sp>
        <p:nvSpPr>
          <p:cNvPr id="2" name="도형 1"/>
          <p:cNvSpPr>
            <a:spLocks/>
          </p:cNvSpPr>
          <p:nvPr/>
        </p:nvSpPr>
        <p:spPr>
          <a:xfrm flipH="1">
            <a:off x="7874000" y="4699000"/>
            <a:ext cx="4321810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10800000" flipH="1">
            <a:off x="3175" y="7620"/>
            <a:ext cx="4321810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도형 3"/>
          <p:cNvSpPr>
            <a:spLocks/>
          </p:cNvSpPr>
          <p:nvPr/>
        </p:nvSpPr>
        <p:spPr>
          <a:xfrm>
            <a:off x="0" y="4699000"/>
            <a:ext cx="10801985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도형 4"/>
          <p:cNvSpPr>
            <a:spLocks/>
          </p:cNvSpPr>
          <p:nvPr/>
        </p:nvSpPr>
        <p:spPr>
          <a:xfrm rot="10800000">
            <a:off x="1389380" y="-6985"/>
            <a:ext cx="10801985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cxnSp>
        <p:nvCxnSpPr>
          <p:cNvPr id="6" name="도형 5"/>
          <p:cNvCxnSpPr/>
          <p:nvPr/>
        </p:nvCxnSpPr>
        <p:spPr>
          <a:xfrm>
            <a:off x="0" y="4540250"/>
            <a:ext cx="10801985" cy="2162175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도형 6"/>
          <p:cNvCxnSpPr/>
          <p:nvPr/>
        </p:nvCxnSpPr>
        <p:spPr>
          <a:xfrm>
            <a:off x="1405255" y="151130"/>
            <a:ext cx="10801985" cy="2162175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8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강의대상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51809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초급자부터 고급자까지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초급자도 이해할 수 있게 설명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1168400" lvl="2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시행착오 없이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고급자까지 가는 왕도를 제시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중고급자에겐 지금까지 생각 못했던 새로운 전략의 방향성을 제시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1168400" lvl="2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고수익 전략의 함정에서 벗어나기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1168400" lvl="2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전략의 독창성 추구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1168400" lvl="2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전략의 다양성 추구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강의 내용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453463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주가의 기본적인 원리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바이블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!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젠포트의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정석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!</a:t>
            </a: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기본 전략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응용 전략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계좌 운용방법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전략 운용방법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시스템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스탑법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등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업데이트 강의 제공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총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30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개가 넘는 다양한 전략 제공 예정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강의 목적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453463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고수익 전략 만들기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?</a:t>
            </a: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기초적인 전략은 기본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남들이 안 쓰는 독창적인 전략 만들기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!</a:t>
            </a: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실전 전략의 다양한 아이디어 제공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제공된 전략을 업그레이드 할 능력 배양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스스로 새로운 전략을 만드는 능력 배양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강의에서 </a:t>
            </a:r>
            <a:r>
              <a:rPr lang="ko-KR" altLang="en-US" sz="4800" b="0" dirty="0" err="1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얻어가실</a:t>
            </a:r>
            <a:r>
              <a:rPr lang="ko-KR" altLang="en-US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 수 있는 것들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388830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Dr. Quant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의 노하우 모두 공개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!</a:t>
            </a: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다양한 컨셉의 전략을 만드는 기본기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독창적인 전략에 대한 영감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우상향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실전 전략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30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개 이상 공개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업데이트 강의 포함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)</a:t>
            </a: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업데이트 강의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1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년간 지속적으로 제공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커리큘럼 소개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556222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1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 오리엔테이션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2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 </a:t>
            </a:r>
            <a:r>
              <a:rPr lang="ko-KR" altLang="en-US" sz="24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젠포트의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기본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3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 추세의 기본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4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 역추세의 기본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5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 수급의 기본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6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~20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공개 전략 약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30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개 컨셉 및 수식 해설 강의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21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 전략 선택 및 운영상의 주의사항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22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 계좌관리 및 전략 조합법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23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 시스템 </a:t>
            </a:r>
            <a:r>
              <a:rPr lang="ko-KR" altLang="en-US" sz="24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스탑법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24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 마무리 강의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6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CONTENTS</a:t>
            </a:r>
            <a:endParaRPr lang="ko-KR" altLang="en-US" sz="4800" b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934085"/>
            <a:ext cx="9689465" cy="585705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 algn="l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ko-KR" altLang="en-US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소개의 글</a:t>
            </a:r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 algn="l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ko-KR" altLang="en-US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젠포트란</a:t>
            </a:r>
            <a:r>
              <a:rPr lang="en-US" altLang="ko-KR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?</a:t>
            </a:r>
          </a:p>
          <a:p>
            <a:pPr marL="254000" indent="-254000" algn="l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ko-KR" altLang="en-US" sz="1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강의소개</a:t>
            </a:r>
            <a:endParaRPr lang="en-US" altLang="ko-KR" sz="1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강의 대상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강의 컨셉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강의 목적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강의에서 얻어 가실 수 있는 것들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커리큘럼 소개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강의를 들어야 하는 분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강의를 들으면 안 되는 분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제공되는 전략 소개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단기 트레이딩 전략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소형주 중장기 </a:t>
            </a:r>
            <a:r>
              <a:rPr lang="ko-KR" altLang="en-US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퀀트</a:t>
            </a: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전략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당부의 말씀</a:t>
            </a:r>
            <a:endParaRPr lang="en-US" altLang="ko-KR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강의를 들어야 하는 분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556222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젠포트를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처음 시작하시는 초보인데 시행착오 없이 고수까지 가는 왕도를 걷고 싶으신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sz="24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중급자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또는 </a:t>
            </a:r>
            <a:r>
              <a:rPr lang="ko-KR" altLang="en-US" sz="24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고급자이지만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아이디어가 막혀 더 이상 나오지 않아서 추가 전략 만들기에 고전하고 계신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젠포트를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배우고는 싶은데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어떻게 배워야 할 지 모르시겠는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지금까지는 없던 독창적 컨셉의 전략을 만들어보고 싶으신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시간이 없어 </a:t>
            </a:r>
            <a:r>
              <a:rPr lang="ko-KR" altLang="en-US" sz="24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젠포트를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많이 사용해볼 여유가 없어서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빠르게 전략 만드는 </a:t>
            </a:r>
            <a:r>
              <a:rPr lang="en-US" altLang="ko-KR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Dr. Quant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의 모든 노하우를 습득하시고 싶으신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전략을 </a:t>
            </a:r>
            <a:r>
              <a:rPr lang="ko-KR" altLang="en-US" sz="24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젠마트에서</a:t>
            </a: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사는 것보다 직접 만들어보고 싶으신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전략 분산을 위해 다양한 실전 전략이 필요하신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강의를 들으면 안 되는 분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390023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무조건적으로 고수익 전략이 좋은 전략이라고 생각하시는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강의 및 전략에 대해 과도한 환상을 가지신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강의만 들으면 무조건 돈을 벌 수 있다고 생각하시는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무조건 돈을 벌어주는 마법의 전략이 있다고 생각하시는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노력 없이 좋은 전략을 가지고 싶으신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전략 분산의 중요성을 잘 모르시는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4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인생 한 방이 중요하다고 생각하시는 분</a:t>
            </a:r>
            <a:endParaRPr lang="en-US" altLang="ko-KR" sz="24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838200" y="2456815"/>
            <a:ext cx="10522585" cy="1959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dirty="0">
                <a:solidFill>
                  <a:srgbClr val="A50021"/>
                </a:solidFill>
                <a:latin typeface="맑은 고딕" charset="0"/>
                <a:ea typeface="맑은 고딕" charset="0"/>
              </a:rPr>
              <a:t>제공되는 전략들</a:t>
            </a:r>
          </a:p>
        </p:txBody>
      </p:sp>
      <p:sp>
        <p:nvSpPr>
          <p:cNvPr id="2" name="도형 1"/>
          <p:cNvSpPr>
            <a:spLocks/>
          </p:cNvSpPr>
          <p:nvPr/>
        </p:nvSpPr>
        <p:spPr>
          <a:xfrm flipH="1">
            <a:off x="7874000" y="4699000"/>
            <a:ext cx="4321810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10800000" flipH="1">
            <a:off x="3175" y="7620"/>
            <a:ext cx="4321810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도형 3"/>
          <p:cNvSpPr>
            <a:spLocks/>
          </p:cNvSpPr>
          <p:nvPr/>
        </p:nvSpPr>
        <p:spPr>
          <a:xfrm>
            <a:off x="0" y="4699000"/>
            <a:ext cx="10801985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도형 4"/>
          <p:cNvSpPr>
            <a:spLocks/>
          </p:cNvSpPr>
          <p:nvPr/>
        </p:nvSpPr>
        <p:spPr>
          <a:xfrm rot="10800000">
            <a:off x="1389380" y="-6985"/>
            <a:ext cx="10801985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cxnSp>
        <p:nvCxnSpPr>
          <p:cNvPr id="6" name="도형 5"/>
          <p:cNvCxnSpPr/>
          <p:nvPr/>
        </p:nvCxnSpPr>
        <p:spPr>
          <a:xfrm>
            <a:off x="0" y="4540250"/>
            <a:ext cx="10801985" cy="2162175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도형 6"/>
          <p:cNvCxnSpPr/>
          <p:nvPr/>
        </p:nvCxnSpPr>
        <p:spPr>
          <a:xfrm>
            <a:off x="1405255" y="151130"/>
            <a:ext cx="10801985" cy="2162175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제공되는 전략 소개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388830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서로 다른 컨셉의 단기 트레이딩 전략들 소개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소형주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퀀트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트레이딩 전략 소개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컨셉 및 수식 모두 공개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최적화를 많이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시켜놓지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않음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심플한 컨셉만 구현해 놓은 상태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ACE0E89F-0F4A-4C20-B322-821571A6F1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10080" y="127000"/>
            <a:ext cx="10245725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F5B45B9F-C7CA-494C-995C-E2CD445B22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4" y="0"/>
            <a:ext cx="1024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F6CFFCCA-3601-4490-8FD8-9049A3F82B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4" y="0"/>
            <a:ext cx="1024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16EECC19-FB14-4D18-927E-948902CCD6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6750" y="0"/>
            <a:ext cx="10248900" cy="68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1DB63759-B2D4-47F8-9ACA-4D1015EEB8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5" y="0"/>
            <a:ext cx="10034904" cy="68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ED41FABD-3CE6-41FB-8890-9931B460F3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838200" y="2456815"/>
            <a:ext cx="10522585" cy="1959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dirty="0">
                <a:solidFill>
                  <a:srgbClr val="A50021"/>
                </a:solidFill>
                <a:latin typeface="맑은 고딕" charset="0"/>
                <a:ea typeface="맑은 고딕" charset="0"/>
              </a:rPr>
              <a:t>소개의 글</a:t>
            </a:r>
          </a:p>
        </p:txBody>
      </p:sp>
      <p:sp>
        <p:nvSpPr>
          <p:cNvPr id="2" name="도형 1"/>
          <p:cNvSpPr>
            <a:spLocks/>
          </p:cNvSpPr>
          <p:nvPr/>
        </p:nvSpPr>
        <p:spPr>
          <a:xfrm flipH="1">
            <a:off x="7874000" y="4699000"/>
            <a:ext cx="4321810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10800000" flipH="1">
            <a:off x="3175" y="7620"/>
            <a:ext cx="4321810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도형 3"/>
          <p:cNvSpPr>
            <a:spLocks/>
          </p:cNvSpPr>
          <p:nvPr/>
        </p:nvSpPr>
        <p:spPr>
          <a:xfrm>
            <a:off x="0" y="4699000"/>
            <a:ext cx="10801985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도형 4"/>
          <p:cNvSpPr>
            <a:spLocks/>
          </p:cNvSpPr>
          <p:nvPr/>
        </p:nvSpPr>
        <p:spPr>
          <a:xfrm rot="10800000">
            <a:off x="1389380" y="-6985"/>
            <a:ext cx="10801985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cxnSp>
        <p:nvCxnSpPr>
          <p:cNvPr id="6" name="도형 5"/>
          <p:cNvCxnSpPr/>
          <p:nvPr/>
        </p:nvCxnSpPr>
        <p:spPr>
          <a:xfrm>
            <a:off x="0" y="4540250"/>
            <a:ext cx="10801985" cy="2162175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도형 6"/>
          <p:cNvCxnSpPr/>
          <p:nvPr/>
        </p:nvCxnSpPr>
        <p:spPr>
          <a:xfrm>
            <a:off x="1405255" y="151130"/>
            <a:ext cx="10801985" cy="2162175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77F0774-A6F5-40CD-9425-08B6E90E51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7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143A2DA1-E284-4600-B1AD-FF848ABB0A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27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366779AF-B6B0-482F-9C06-7F01886E2B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7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251315A8-B039-4AB8-BDF7-31A5EE1A41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4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4F0F764F-E571-4E29-AEF9-B3DDA9A08F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6750" y="0"/>
            <a:ext cx="1025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E6B46EF7-AA7C-4BD2-8BF2-3EC7C344B1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3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78D1D5C4-1391-4410-BA0A-B90E40FE21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5" y="0"/>
            <a:ext cx="10244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ACE866F7-1B02-48BA-ADEF-374C7A47A4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6750" y="0"/>
            <a:ext cx="1025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10BCE455-257F-40CF-92CF-DDB16AF06D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5" y="0"/>
            <a:ext cx="1023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AA90A694-8A7D-4D8F-874E-1C2CD0C7E1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4" y="-1"/>
            <a:ext cx="10245725" cy="68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소개의 글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3888309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 algn="l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Dr. Quant</a:t>
            </a: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현직 의사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역대 최다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젠마트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전략 판매자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가상매매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틱테스트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순위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1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위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역대 최다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우상향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전략 보유자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(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추정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)</a:t>
            </a: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젠포트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커뮤니티 활동량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1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위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44EA9768-1658-43BF-AE96-8DEA05F08F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10080" y="0"/>
            <a:ext cx="10276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4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49EF31C5-5692-47EE-8E17-4BBFECB726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5" y="-15875"/>
            <a:ext cx="10096288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1C3D9F89-3B2E-4C3E-8C99-284BB2B54DC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30" y="-15875"/>
            <a:ext cx="10115126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2C9DE679-F046-41FD-9FD8-C165BDEC1E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7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0BA5A60E-3914-4F88-AA88-90246890A3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-1"/>
            <a:ext cx="10237470" cy="68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2E5C7465-899B-455C-8F26-86B2A1FF94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-15876"/>
            <a:ext cx="10237470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06190E32-A534-420B-8F07-973602E53C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10080" y="0"/>
            <a:ext cx="10279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BAF97D37-C738-4122-AB75-1CF92D9F65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-15876"/>
            <a:ext cx="10237470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A0C6C514-AFA7-4EB0-82E1-EDA9E20BBE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76120" y="14392"/>
            <a:ext cx="10210800" cy="68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14DE89C6-1F30-4BBE-B17B-AE0D56C467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-15876"/>
            <a:ext cx="10237470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838200" y="2456815"/>
            <a:ext cx="10522585" cy="1959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dirty="0" err="1">
                <a:solidFill>
                  <a:srgbClr val="A50021"/>
                </a:solidFill>
                <a:latin typeface="맑은 고딕" charset="0"/>
                <a:ea typeface="맑은 고딕" charset="0"/>
              </a:rPr>
              <a:t>젠포트란</a:t>
            </a:r>
            <a:r>
              <a:rPr lang="en-US" altLang="ko-KR" sz="4800" dirty="0">
                <a:solidFill>
                  <a:srgbClr val="A50021"/>
                </a:solidFill>
                <a:latin typeface="맑은 고딕" charset="0"/>
                <a:ea typeface="맑은 고딕" charset="0"/>
              </a:rPr>
              <a:t>?</a:t>
            </a:r>
            <a:endParaRPr lang="ko-KR" altLang="en-US" sz="4800" dirty="0"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도형 1"/>
          <p:cNvSpPr>
            <a:spLocks/>
          </p:cNvSpPr>
          <p:nvPr/>
        </p:nvSpPr>
        <p:spPr>
          <a:xfrm flipH="1">
            <a:off x="7874000" y="4699000"/>
            <a:ext cx="4321810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10800000" flipH="1">
            <a:off x="3175" y="7620"/>
            <a:ext cx="4321810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도형 3"/>
          <p:cNvSpPr>
            <a:spLocks/>
          </p:cNvSpPr>
          <p:nvPr/>
        </p:nvSpPr>
        <p:spPr>
          <a:xfrm>
            <a:off x="0" y="4699000"/>
            <a:ext cx="10801985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도형 4"/>
          <p:cNvSpPr>
            <a:spLocks/>
          </p:cNvSpPr>
          <p:nvPr/>
        </p:nvSpPr>
        <p:spPr>
          <a:xfrm rot="10800000">
            <a:off x="1389380" y="-6985"/>
            <a:ext cx="10801985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cxnSp>
        <p:nvCxnSpPr>
          <p:cNvPr id="6" name="도형 5"/>
          <p:cNvCxnSpPr/>
          <p:nvPr/>
        </p:nvCxnSpPr>
        <p:spPr>
          <a:xfrm>
            <a:off x="0" y="4540250"/>
            <a:ext cx="10801985" cy="2162175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도형 6"/>
          <p:cNvCxnSpPr/>
          <p:nvPr/>
        </p:nvCxnSpPr>
        <p:spPr>
          <a:xfrm>
            <a:off x="1405255" y="151130"/>
            <a:ext cx="10801985" cy="2162175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DF70C78A-B123-4D11-84AC-6CE2989C82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4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DA12BA74-9D2B-4117-B36B-CE2CF1EDE1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01942" y="0"/>
            <a:ext cx="10182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88FB42FA-5895-47FC-8C2C-D532B3E5E6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5" y="0"/>
            <a:ext cx="10241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C0C10DF7-A154-41EE-9FDA-0369A4B0FE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4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930C237B-6037-4602-A8DE-0346ED6E5A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6750" y="0"/>
            <a:ext cx="1025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E7E28D8-2E2C-4856-91B2-3249FAC283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6750" y="0"/>
            <a:ext cx="1025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747FA7C6-68EE-48DF-A4D5-C7FDB1F07C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7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E6F402CB-B59E-44BB-B573-92EF999E38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3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706BA4D8-0875-4562-B173-555FCC2352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2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5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72F6E6BC-F68D-4C39-92E0-BBCC969F06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4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 err="1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젠포트란</a:t>
            </a:r>
            <a:r>
              <a:rPr lang="en-US" altLang="ko-KR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?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51809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 algn="l" defTabSz="91440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전세계에서 가장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유저친화적인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백테스트 툴 제공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전세계에서 가장 쉬운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퀀트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투자법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제공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일반인도 손쉽게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퀀트가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될 수 있음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자동 매매 프로그램인 </a:t>
            </a:r>
            <a:r>
              <a:rPr lang="ko-KR" altLang="en-US" sz="2800" dirty="0" err="1">
                <a:solidFill>
                  <a:srgbClr val="000000"/>
                </a:solidFill>
                <a:latin typeface="맑은 고딕" charset="0"/>
                <a:ea typeface="맑은 고딕" charset="0"/>
              </a:rPr>
              <a:t>젠트레이더연동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 가능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최소한의 노력으로 주식을 자동으로 거래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세팅만 해 놓으면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유지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, 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보수만 해주면 됨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이용료 없음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FA4C63CB-7A36-4933-ABD7-FA59BB1425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4" y="0"/>
            <a:ext cx="1024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D006383A-E600-4077-B961-B4B64EB42A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5" y="0"/>
            <a:ext cx="10243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13613A87-E3B3-4AD2-BA25-3062DA7CD6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5" y="0"/>
            <a:ext cx="10241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23D024B2-A6FD-4BB0-A06A-2EA4D63A06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2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6911F771-D493-4843-AFB5-34E7773C27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7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0BF394F6-4732-46C3-B62B-279C6217CC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7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67B7DF44-80EC-4680-9B6A-31172957E5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1195" y="0"/>
            <a:ext cx="10245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9569DA47-0B29-4D22-9D5C-5198042B2F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2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3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B391C143-DC0B-4F54-B6F9-7555BC2B4F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46275" y="0"/>
            <a:ext cx="10241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8C6A36D9-AE05-4174-9CCA-3300562B11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2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 err="1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젠포트란</a:t>
            </a:r>
            <a:r>
              <a:rPr lang="en-US" altLang="ko-KR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?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6566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141C702-27F2-4068-B1ED-67B1A9902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37" y="2143125"/>
            <a:ext cx="84201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B798C2FE-D436-4052-8ECF-7A2A8B34F5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7494" y="0"/>
            <a:ext cx="10233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B397A0E6-A137-414A-8A15-7E3D70434D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7C320576-807E-489D-869A-2DCF6BAB21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7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3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8DA4D3B3-0C66-43B6-89AD-ED3651696D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73C4BBED-626B-4A53-8B51-C11BCEFE9E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7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A13E89DB-9635-4477-A7DC-D595CAA7BC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3CA3D19F-694A-4750-80F3-61C2371F51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A18AC318-6C0F-48CF-A6D5-1A5A38EB9D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25400"/>
            <a:ext cx="10236200" cy="68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0627F478-F4AC-4B86-8477-56888AC109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7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6DB6DA8D-9B20-48AF-87CF-C3CF4369E4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29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 err="1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젠포트란</a:t>
            </a:r>
            <a:r>
              <a:rPr lang="en-US" altLang="ko-KR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?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6566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BF5313-394C-4FE5-90C3-2967E2DB0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720" y="990600"/>
            <a:ext cx="7384733" cy="58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8D7CD51F-D2E2-4D11-A15C-3EC404B108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4530" y="0"/>
            <a:ext cx="10233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838200" y="2456815"/>
            <a:ext cx="10522585" cy="1959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dirty="0">
                <a:solidFill>
                  <a:srgbClr val="A50021"/>
                </a:solidFill>
                <a:latin typeface="맑은 고딕" charset="0"/>
                <a:ea typeface="맑은 고딕" charset="0"/>
              </a:rPr>
              <a:t>당부의 말씀</a:t>
            </a:r>
          </a:p>
        </p:txBody>
      </p:sp>
      <p:sp>
        <p:nvSpPr>
          <p:cNvPr id="2" name="도형 1"/>
          <p:cNvSpPr>
            <a:spLocks/>
          </p:cNvSpPr>
          <p:nvPr/>
        </p:nvSpPr>
        <p:spPr>
          <a:xfrm flipH="1">
            <a:off x="7874000" y="4699000"/>
            <a:ext cx="4321810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도형 2"/>
          <p:cNvSpPr>
            <a:spLocks/>
          </p:cNvSpPr>
          <p:nvPr/>
        </p:nvSpPr>
        <p:spPr>
          <a:xfrm rot="10800000" flipH="1">
            <a:off x="3175" y="7620"/>
            <a:ext cx="4321810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도형 3"/>
          <p:cNvSpPr>
            <a:spLocks/>
          </p:cNvSpPr>
          <p:nvPr/>
        </p:nvSpPr>
        <p:spPr>
          <a:xfrm>
            <a:off x="0" y="4699000"/>
            <a:ext cx="10801985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도형 4"/>
          <p:cNvSpPr>
            <a:spLocks/>
          </p:cNvSpPr>
          <p:nvPr/>
        </p:nvSpPr>
        <p:spPr>
          <a:xfrm rot="10800000">
            <a:off x="1389380" y="-6985"/>
            <a:ext cx="10801985" cy="2162175"/>
          </a:xfrm>
          <a:prstGeom prst="rtTriangle">
            <a:avLst/>
          </a:prstGeom>
          <a:solidFill>
            <a:srgbClr val="A5002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cxnSp>
        <p:nvCxnSpPr>
          <p:cNvPr id="6" name="도형 5"/>
          <p:cNvCxnSpPr/>
          <p:nvPr/>
        </p:nvCxnSpPr>
        <p:spPr>
          <a:xfrm>
            <a:off x="0" y="4540250"/>
            <a:ext cx="10801985" cy="2162175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도형 6"/>
          <p:cNvCxnSpPr/>
          <p:nvPr/>
        </p:nvCxnSpPr>
        <p:spPr>
          <a:xfrm>
            <a:off x="1405255" y="151130"/>
            <a:ext cx="10801985" cy="2162175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7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latin typeface="맑은 고딕" charset="0"/>
                <a:ea typeface="맑은 고딕" charset="0"/>
              </a:rPr>
              <a:t>당부의 말씀</a:t>
            </a: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518097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좋은 전략이란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?</a:t>
            </a: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수익률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? </a:t>
            </a: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MDD?</a:t>
            </a:r>
          </a:p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누적수익률곡선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?</a:t>
            </a: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독창성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새로운 전략을 만들 것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!</a:t>
            </a:r>
          </a:p>
          <a:p>
            <a:pPr marL="254000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분산 그리고 또 분산</a:t>
            </a: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*** </a:t>
            </a:r>
            <a:r>
              <a:rPr lang="ko-KR" altLang="en-US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본 강의는 수익률을 보장하지 않습니다 </a:t>
            </a:r>
            <a:r>
              <a:rPr lang="en-US" altLang="ko-KR" sz="2800" dirty="0">
                <a:solidFill>
                  <a:srgbClr val="000000"/>
                </a:solidFill>
                <a:latin typeface="맑은 고딕" charset="0"/>
                <a:ea typeface="맑은 고딕" charset="0"/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19438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 txBox="1">
            <a:spLocks noGrp="1"/>
          </p:cNvSpPr>
          <p:nvPr>
            <p:ph type="title"/>
          </p:nvPr>
        </p:nvSpPr>
        <p:spPr>
          <a:xfrm>
            <a:off x="-1270" y="712681"/>
            <a:ext cx="1834515" cy="77089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Dr. Quant</a:t>
            </a:r>
            <a:b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</a:br>
            <a:r>
              <a:rPr lang="en-US" altLang="ko-KR" sz="2000" dirty="0" err="1">
                <a:solidFill>
                  <a:srgbClr val="A50021"/>
                </a:solidFill>
                <a:latin typeface="+mj-lt"/>
                <a:ea typeface="Vogue" charset="0"/>
              </a:rPr>
              <a:t>Genport</a:t>
            </a:r>
            <a:r>
              <a:rPr lang="en-US" altLang="ko-KR" sz="2000" dirty="0">
                <a:solidFill>
                  <a:srgbClr val="A50021"/>
                </a:solidFill>
                <a:latin typeface="+mj-lt"/>
                <a:ea typeface="Vogue" charset="0"/>
              </a:rPr>
              <a:t> Lecture</a:t>
            </a:r>
            <a:endParaRPr lang="ko-KR" altLang="en-US" sz="2000" dirty="0">
              <a:solidFill>
                <a:srgbClr val="A50021"/>
              </a:solidFill>
              <a:latin typeface="+mj-lt"/>
              <a:ea typeface="Vogue" charset="0"/>
            </a:endParaRPr>
          </a:p>
        </p:txBody>
      </p:sp>
      <p:cxnSp>
        <p:nvCxnSpPr>
          <p:cNvPr id="9" name="도형 8"/>
          <p:cNvCxnSpPr/>
          <p:nvPr/>
        </p:nvCxnSpPr>
        <p:spPr>
          <a:xfrm>
            <a:off x="1889125" y="-15875"/>
            <a:ext cx="1270" cy="6891020"/>
          </a:xfrm>
          <a:prstGeom prst="line">
            <a:avLst/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도형 11"/>
          <p:cNvCxnSpPr/>
          <p:nvPr/>
        </p:nvCxnSpPr>
        <p:spPr>
          <a:xfrm flipV="1">
            <a:off x="-10795" y="339090"/>
            <a:ext cx="1909445" cy="289560"/>
          </a:xfrm>
          <a:prstGeom prst="curvedConnector3">
            <a:avLst>
              <a:gd name="adj1" fmla="val 50000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도형 12"/>
          <p:cNvCxnSpPr/>
          <p:nvPr/>
        </p:nvCxnSpPr>
        <p:spPr>
          <a:xfrm flipV="1">
            <a:off x="-28575" y="1511300"/>
            <a:ext cx="1909445" cy="289560"/>
          </a:xfrm>
          <a:prstGeom prst="curvedConnector3">
            <a:avLst>
              <a:gd name="adj1" fmla="val 49986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도형 13"/>
          <p:cNvCxnSpPr/>
          <p:nvPr/>
        </p:nvCxnSpPr>
        <p:spPr>
          <a:xfrm flipV="1">
            <a:off x="-15875" y="274955"/>
            <a:ext cx="1911350" cy="424815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도형 14"/>
          <p:cNvCxnSpPr/>
          <p:nvPr/>
        </p:nvCxnSpPr>
        <p:spPr>
          <a:xfrm flipV="1">
            <a:off x="-12700" y="1428750"/>
            <a:ext cx="1908810" cy="433070"/>
          </a:xfrm>
          <a:prstGeom prst="curvedConnector3">
            <a:avLst>
              <a:gd name="adj1" fmla="val 49995"/>
            </a:avLst>
          </a:prstGeom>
          <a:ln w="6350" cap="flat" cmpd="sng">
            <a:solidFill>
              <a:srgbClr val="A5002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상자 15"/>
          <p:cNvSpPr txBox="1">
            <a:spLocks/>
          </p:cNvSpPr>
          <p:nvPr/>
        </p:nvSpPr>
        <p:spPr>
          <a:xfrm>
            <a:off x="1905000" y="158750"/>
            <a:ext cx="10290175" cy="83185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91440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4800" b="0" dirty="0" err="1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젠포트란</a:t>
            </a:r>
            <a:r>
              <a:rPr lang="en-US" altLang="ko-KR" sz="4800" b="0" dirty="0">
                <a:ln w="9525" cap="flat" cmpd="sng">
                  <a:solidFill>
                    <a:srgbClr val="A50021">
                      <a:alpha val="100000"/>
                    </a:srgbClr>
                  </a:solidFill>
                  <a:prstDash val="solid"/>
                  <a:round/>
                </a:ln>
                <a:solidFill>
                  <a:srgbClr val="A5002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 charset="0"/>
                <a:ea typeface="맑은 고딕" charset="0"/>
              </a:rPr>
              <a:t>?</a:t>
            </a:r>
            <a:endParaRPr lang="ko-KR" altLang="en-US" sz="4800" b="0" dirty="0">
              <a:ln w="9525" cap="flat" cmpd="sng">
                <a:solidFill>
                  <a:srgbClr val="A50021">
                    <a:alpha val="100000"/>
                  </a:srgbClr>
                </a:solidFill>
                <a:prstDash val="solid"/>
                <a:round/>
              </a:ln>
              <a:solidFill>
                <a:srgbClr val="A5002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7" name="텍스트 상자 16"/>
          <p:cNvSpPr txBox="1">
            <a:spLocks/>
          </p:cNvSpPr>
          <p:nvPr/>
        </p:nvSpPr>
        <p:spPr>
          <a:xfrm>
            <a:off x="2222500" y="1098126"/>
            <a:ext cx="9689465" cy="65665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711200" lvl="1" indent="-254000">
              <a:lnSpc>
                <a:spcPct val="150000"/>
              </a:lnSpc>
              <a:buClr>
                <a:srgbClr val="000000"/>
              </a:buClr>
              <a:buFont typeface="Wingdings"/>
              <a:buChar char=""/>
            </a:pPr>
            <a:endParaRPr lang="en-US" altLang="ko-KR" sz="2800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3979040-ED2C-448D-A043-873558C6B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146" y="1115271"/>
            <a:ext cx="5439881" cy="57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Pages>81</Pages>
  <Words>1117</Words>
  <Characters>0</Characters>
  <Application>Microsoft Office PowerPoint</Application>
  <DocSecurity>0</DocSecurity>
  <PresentationFormat>와이드스크린</PresentationFormat>
  <Lines>0</Lines>
  <Paragraphs>277</Paragraphs>
  <Slides>82</Slides>
  <Notes>82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82</vt:i4>
      </vt:variant>
    </vt:vector>
  </HeadingPairs>
  <TitlesOfParts>
    <vt:vector size="89" baseType="lpstr">
      <vt:lpstr>맑은 고딕</vt:lpstr>
      <vt:lpstr>Arial</vt:lpstr>
      <vt:lpstr>Wingdings</vt:lpstr>
      <vt:lpstr>Office 테마</vt:lpstr>
      <vt:lpstr>Office theme</vt:lpstr>
      <vt:lpstr>Office theme</vt:lpstr>
      <vt:lpstr>Office theme</vt:lpstr>
      <vt:lpstr>Dr. Quant 젠문가 강의 오리엔테이션</vt:lpstr>
      <vt:lpstr>Dr. Quant Genport Lecture</vt:lpstr>
      <vt:lpstr>소개의 글</vt:lpstr>
      <vt:lpstr>Dr. Quant Genport Lecture</vt:lpstr>
      <vt:lpstr>젠포트란?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강의 소개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제공되는 전략들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Dr. Quant Genport Lecture</vt:lpstr>
      <vt:lpstr>당부의 말씀</vt:lpstr>
      <vt:lpstr>Dr. Quant Genport Lecture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여니</dc:creator>
  <cp:lastModifiedBy>우근 이</cp:lastModifiedBy>
  <cp:revision>24</cp:revision>
  <dcterms:modified xsi:type="dcterms:W3CDTF">2020-03-06T02:46:10Z</dcterms:modified>
</cp:coreProperties>
</file>